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1" r:id="rId2"/>
    <p:sldId id="271" r:id="rId3"/>
    <p:sldId id="272" r:id="rId4"/>
    <p:sldId id="273" r:id="rId5"/>
    <p:sldId id="262" r:id="rId6"/>
    <p:sldId id="275" r:id="rId7"/>
    <p:sldId id="263" r:id="rId8"/>
    <p:sldId id="276" r:id="rId9"/>
    <p:sldId id="277" r:id="rId10"/>
    <p:sldId id="278" r:id="rId11"/>
    <p:sldId id="279" r:id="rId12"/>
    <p:sldId id="280" r:id="rId13"/>
    <p:sldId id="270" r:id="rId14"/>
    <p:sldId id="281" r:id="rId15"/>
    <p:sldId id="282" r:id="rId16"/>
    <p:sldId id="284" r:id="rId17"/>
    <p:sldId id="285" r:id="rId18"/>
    <p:sldId id="283" r:id="rId1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CF"/>
    <a:srgbClr val="996633"/>
    <a:srgbClr val="FF8000"/>
    <a:srgbClr val="00FFFF"/>
    <a:srgbClr val="DBDBDB"/>
    <a:srgbClr val="D4B3CC"/>
    <a:srgbClr val="92A6BA"/>
    <a:srgbClr val="24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>
      <p:cViewPr varScale="1">
        <p:scale>
          <a:sx n="104" d="100"/>
          <a:sy n="104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Registros diarios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81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B-4DA6-99B5-A7DCD88072E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Registros mensuales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2"/>
                <c:pt idx="0">
                  <c:v>859</c:v>
                </c:pt>
                <c:pt idx="1">
                  <c:v>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3B-4DA6-99B5-A7DCD88072E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Registros 3 meses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2"/>
                <c:pt idx="0">
                  <c:v>3166</c:v>
                </c:pt>
                <c:pt idx="1">
                  <c:v>2578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3B-4DA6-99B5-A7DCD88072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0871616"/>
        <c:axId val="820859648"/>
      </c:barChart>
      <c:catAx>
        <c:axId val="8208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L"/>
          </a:p>
        </c:txPr>
        <c:crossAx val="820859648"/>
        <c:crosses val="autoZero"/>
        <c:auto val="1"/>
        <c:lblAlgn val="ctr"/>
        <c:lblOffset val="100"/>
        <c:noMultiLvlLbl val="0"/>
      </c:catAx>
      <c:valAx>
        <c:axId val="8208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L"/>
          </a:p>
        </c:txPr>
        <c:crossAx val="82087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Registros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1-471B-B5F7-002923D64ED3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21-471B-B5F7-002923D64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50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21-471B-B5F7-002923D64E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libri" panose="020F0502020204030204" pitchFamily="34" charset="0"/>
          <a:cs typeface="Calibri" panose="020F050202020403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09:00 – 12:00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14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1D-49F4-8578-E060B8209E7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12:00 – 15:00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2"/>
                <c:pt idx="0">
                  <c:v>25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1D-49F4-8578-E060B8209E7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15:00 – 17:00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Biblioteca de Arquitectura</c:v>
                </c:pt>
                <c:pt idx="1">
                  <c:v>Biblioteca de Humanidades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1D-49F4-8578-E060B8209E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0866176"/>
        <c:axId val="820869984"/>
      </c:barChart>
      <c:catAx>
        <c:axId val="82086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L"/>
          </a:p>
        </c:txPr>
        <c:crossAx val="820869984"/>
        <c:crosses val="autoZero"/>
        <c:auto val="1"/>
        <c:lblAlgn val="ctr"/>
        <c:lblOffset val="100"/>
        <c:noMultiLvlLbl val="0"/>
      </c:catAx>
      <c:valAx>
        <c:axId val="8208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L"/>
          </a:p>
        </c:txPr>
        <c:crossAx val="82086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libri" panose="020F0502020204030204" pitchFamily="34" charset="0"/>
          <a:cs typeface="Calibri" panose="020F0502020204030204" pitchFamily="34" charset="0"/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Gestión de turismo y cultura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Hoja1!$A$2:$A$3</c:f>
              <c:numCache>
                <c:formatCode>General</c:formatCode>
                <c:ptCount val="1"/>
                <c:pt idx="0">
                  <c:v>1072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23-4DCE-8B40-D882D37590D6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Arquitectura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Hoja1!$B$2:$B$3</c:f>
              <c:numCache>
                <c:formatCode>General</c:formatCode>
                <c:ptCount val="1"/>
                <c:pt idx="0">
                  <c:v>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23-4DCE-8B40-D882D37590D6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Cine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Hoja1!$C$2:$C$3</c:f>
              <c:numCache>
                <c:formatCode>General</c:formatCode>
                <c:ptCount val="1"/>
                <c:pt idx="0">
                  <c:v>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23-4DCE-8B40-D882D37590D6}"/>
            </c:ext>
          </c:extLst>
        </c:ser>
        <c:ser>
          <c:idx val="3"/>
          <c:order val="3"/>
          <c:tx>
            <c:strRef>
              <c:f>Hoja1!$D$1</c:f>
              <c:strCache>
                <c:ptCount val="1"/>
                <c:pt idx="0">
                  <c:v>Diseño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Hoja1!$D$2:$D$3</c:f>
              <c:numCache>
                <c:formatCode>General</c:formatCode>
                <c:ptCount val="1"/>
                <c:pt idx="0">
                  <c:v>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23-4DCE-8B40-D882D37590D6}"/>
            </c:ext>
          </c:extLst>
        </c:ser>
        <c:ser>
          <c:idx val="4"/>
          <c:order val="4"/>
          <c:tx>
            <c:strRef>
              <c:f>Hoja1!$E$1</c:f>
              <c:strCache>
                <c:ptCount val="1"/>
                <c:pt idx="0">
                  <c:v>Música 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Hoja1!$E$2:$E$3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23-4DCE-8B40-D882D37590D6}"/>
            </c:ext>
          </c:extLst>
        </c:ser>
        <c:ser>
          <c:idx val="5"/>
          <c:order val="5"/>
          <c:tx>
            <c:strRef>
              <c:f>Hoja1!$F$1</c:f>
              <c:strCache>
                <c:ptCount val="1"/>
                <c:pt idx="0">
                  <c:v>Odontología 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Hoja1!$F$2:$F$3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23-4DCE-8B40-D882D37590D6}"/>
            </c:ext>
          </c:extLst>
        </c:ser>
        <c:ser>
          <c:idx val="6"/>
          <c:order val="6"/>
          <c:tx>
            <c:strRef>
              <c:f>Hoja1!$G$1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Hoja1!$G$2:$G$3</c:f>
              <c:numCache>
                <c:formatCode>General</c:formatCode>
                <c:ptCount val="1"/>
                <c:pt idx="0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23-4DCE-8B40-D882D3759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0868896"/>
        <c:axId val="820870528"/>
      </c:barChart>
      <c:catAx>
        <c:axId val="82086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0870528"/>
        <c:crosses val="autoZero"/>
        <c:auto val="1"/>
        <c:lblAlgn val="ctr"/>
        <c:lblOffset val="100"/>
        <c:noMultiLvlLbl val="0"/>
      </c:catAx>
      <c:valAx>
        <c:axId val="82087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2086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77735875252835E-2"/>
          <c:y val="5.2678456283668774E-2"/>
          <c:w val="0.71509802164836334"/>
          <c:h val="0.8946430874326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Ped. Historia y cs. sociales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Hoja1!$A$2</c:f>
              <c:numCache>
                <c:formatCode>General</c:formatCode>
                <c:ptCount val="1"/>
                <c:pt idx="0">
                  <c:v>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23-4DCE-8B40-D882D37590D6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Sociologia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Hoja1!$B$2</c:f>
              <c:numCache>
                <c:formatCode>General</c:formatCode>
                <c:ptCount val="1"/>
                <c:pt idx="0">
                  <c:v>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23-4DCE-8B40-D882D37590D6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Ped. en Filosofia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Hoja1!$C$2</c:f>
              <c:numCache>
                <c:formatCode>General</c:formatCode>
                <c:ptCount val="1"/>
                <c:pt idx="0">
                  <c:v>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23-4DCE-8B40-D882D37590D6}"/>
            </c:ext>
          </c:extLst>
        </c:ser>
        <c:ser>
          <c:idx val="3"/>
          <c:order val="3"/>
          <c:tx>
            <c:strRef>
              <c:f>Hoja1!$D$1</c:f>
              <c:strCache>
                <c:ptCount val="1"/>
                <c:pt idx="0">
                  <c:v>Magister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23-4DCE-8B40-D882D37590D6}"/>
            </c:ext>
          </c:extLst>
        </c:ser>
        <c:ser>
          <c:idx val="4"/>
          <c:order val="4"/>
          <c:tx>
            <c:strRef>
              <c:f>Hoja1!$E$1</c:f>
              <c:strCache>
                <c:ptCount val="1"/>
                <c:pt idx="0">
                  <c:v>Adm. Publica 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Hoja1!$E$2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23-4DCE-8B40-D882D37590D6}"/>
            </c:ext>
          </c:extLst>
        </c:ser>
        <c:ser>
          <c:idx val="5"/>
          <c:order val="5"/>
          <c:tx>
            <c:strRef>
              <c:f>Hoja1!$F$1</c:f>
              <c:strCache>
                <c:ptCount val="1"/>
                <c:pt idx="0">
                  <c:v>Derecho 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Hoja1!$F$2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23-4DCE-8B40-D882D37590D6}"/>
            </c:ext>
          </c:extLst>
        </c:ser>
        <c:ser>
          <c:idx val="6"/>
          <c:order val="6"/>
          <c:tx>
            <c:strRef>
              <c:f>Hoja1!$G$1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Hoja1!$G$2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23-4DCE-8B40-D882D3759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0867808"/>
        <c:axId val="820869440"/>
      </c:barChart>
      <c:catAx>
        <c:axId val="82086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0869440"/>
        <c:crosses val="autoZero"/>
        <c:auto val="1"/>
        <c:lblAlgn val="ctr"/>
        <c:lblOffset val="100"/>
        <c:noMultiLvlLbl val="0"/>
      </c:catAx>
      <c:valAx>
        <c:axId val="82086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208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B38B8B2D-2177-4525-8662-8C37A36A5DE7}" type="datetime1">
              <a:rPr lang="es-ES_tradnl"/>
              <a:pPr>
                <a:defRPr/>
              </a:pPr>
              <a:t>18/10/2018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B3C046-C721-4516-90F1-66B9299CC8DB}" type="slidenum">
              <a:rPr lang="es-ES_tradnl" altLang="es-CL"/>
              <a:pPr/>
              <a:t>‹Nº›</a:t>
            </a:fld>
            <a:endParaRPr lang="es-ES_tradnl" altLang="es-CL" dirty="0"/>
          </a:p>
        </p:txBody>
      </p:sp>
    </p:spTree>
    <p:extLst>
      <p:ext uri="{BB962C8B-B14F-4D97-AF65-F5344CB8AC3E}">
        <p14:creationId xmlns:p14="http://schemas.microsoft.com/office/powerpoint/2010/main" val="23278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637"/>
            <a:ext cx="7772400" cy="92869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566726"/>
          </a:xfrm>
        </p:spPr>
        <p:txBody>
          <a:bodyPr/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15265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30555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588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2705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2300" y="1371600"/>
            <a:ext cx="2705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25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04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1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"/>
            <a:ext cx="693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10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Rectángulo 3"/>
          <p:cNvSpPr/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s-CL" dirty="0">
              <a:solidFill>
                <a:schemeClr val="tx1"/>
              </a:solidFill>
              <a:latin typeface="Times" pitchFamily="-109" charset="0"/>
              <a:ea typeface="ＭＳ Ｐゴシック" pitchFamily="-109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+mj-lt"/>
          <a:ea typeface="ＭＳ Ｐゴシック" pitchFamily="48" charset="-128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Swis721 Cn BT" pitchFamily="34" charset="0"/>
          <a:ea typeface="ＭＳ Ｐゴシック" pitchFamily="48" charset="-128"/>
          <a:cs typeface="Lucida Sans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Swis721 Cn BT" pitchFamily="34" charset="0"/>
          <a:ea typeface="ＭＳ Ｐゴシック" pitchFamily="48" charset="-128"/>
          <a:cs typeface="Lucida Sans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Swis721 Cn BT" pitchFamily="34" charset="0"/>
          <a:ea typeface="ＭＳ Ｐゴシック" pitchFamily="48" charset="-128"/>
          <a:cs typeface="Lucida Sans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Swis721 Cn BT" pitchFamily="34" charset="0"/>
          <a:ea typeface="ＭＳ Ｐゴシック" pitchFamily="48" charset="-128"/>
          <a:cs typeface="Lucida Sans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Verdana" pitchFamily="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Verdana" pitchFamily="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Verdana" pitchFamily="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D61"/>
          </a:solidFill>
          <a:latin typeface="Verdana" pitchFamily="48" charset="0"/>
        </a:defRPr>
      </a:lvl9pPr>
    </p:titleStyle>
    <p:bodyStyle>
      <a:lvl1pPr marL="342900" indent="-342900" algn="l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•"/>
        <a:defRPr>
          <a:solidFill>
            <a:schemeClr val="tx1"/>
          </a:solidFill>
          <a:latin typeface="+mn-lt"/>
          <a:ea typeface="ＭＳ Ｐゴシック" pitchFamily="48" charset="-128"/>
          <a:cs typeface="Lucida Sans"/>
        </a:defRPr>
      </a:lvl1pPr>
      <a:lvl2pPr marL="854075" indent="-285750" algn="l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–"/>
        <a:defRPr>
          <a:solidFill>
            <a:schemeClr val="tx1"/>
          </a:solidFill>
          <a:latin typeface="+mn-lt"/>
          <a:ea typeface="ＭＳ Ｐゴシック" pitchFamily="48" charset="-128"/>
          <a:cs typeface="Lucida Sans"/>
        </a:defRPr>
      </a:lvl2pPr>
      <a:lvl3pPr marL="1273175" indent="-228600" algn="l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•"/>
        <a:defRPr>
          <a:solidFill>
            <a:schemeClr val="tx1"/>
          </a:solidFill>
          <a:latin typeface="+mn-lt"/>
          <a:ea typeface="ＭＳ Ｐゴシック" pitchFamily="48" charset="-128"/>
          <a:cs typeface="Lucida Sans"/>
        </a:defRPr>
      </a:lvl3pPr>
      <a:lvl4pPr marL="1692275" indent="-228600" algn="l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–"/>
        <a:defRPr>
          <a:solidFill>
            <a:schemeClr val="tx1"/>
          </a:solidFill>
          <a:latin typeface="+mn-lt"/>
          <a:ea typeface="ＭＳ Ｐゴシック" pitchFamily="48" charset="-128"/>
          <a:cs typeface="Lucida Sans"/>
        </a:defRPr>
      </a:lvl4pPr>
      <a:lvl5pPr marL="2111375" indent="-228600" algn="l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»"/>
        <a:defRPr>
          <a:solidFill>
            <a:schemeClr val="tx1"/>
          </a:solidFill>
          <a:latin typeface="+mn-lt"/>
          <a:ea typeface="ＭＳ Ｐゴシック" pitchFamily="48" charset="-128"/>
          <a:cs typeface="Lucida Sans"/>
        </a:defRPr>
      </a:lvl5pPr>
      <a:lvl6pPr marL="2568575" indent="-228600" algn="just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»"/>
        <a:defRPr sz="1600">
          <a:solidFill>
            <a:schemeClr val="tx1"/>
          </a:solidFill>
          <a:latin typeface="+mn-lt"/>
        </a:defRPr>
      </a:lvl6pPr>
      <a:lvl7pPr marL="3025775" indent="-228600" algn="just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»"/>
        <a:defRPr sz="1600">
          <a:solidFill>
            <a:schemeClr val="tx1"/>
          </a:solidFill>
          <a:latin typeface="+mn-lt"/>
        </a:defRPr>
      </a:lvl7pPr>
      <a:lvl8pPr marL="3482975" indent="-228600" algn="just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»"/>
        <a:defRPr sz="1600">
          <a:solidFill>
            <a:schemeClr val="tx1"/>
          </a:solidFill>
          <a:latin typeface="+mn-lt"/>
        </a:defRPr>
      </a:lvl8pPr>
      <a:lvl9pPr marL="3940175" indent="-228600" algn="just" rtl="0" eaLnBrk="1" fontAlgn="base" hangingPunct="1">
        <a:lnSpc>
          <a:spcPts val="2300"/>
        </a:lnSpc>
        <a:spcBef>
          <a:spcPct val="0"/>
        </a:spcBef>
        <a:spcAft>
          <a:spcPts val="260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posicion.tui@uv.cl" TargetMode="External"/><Relationship Id="rId2" Type="http://schemas.openxmlformats.org/officeDocument/2006/relationships/hyperlink" Target="mailto:tui@uv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6570" y="5085184"/>
            <a:ext cx="8784975" cy="928688"/>
          </a:xfrm>
        </p:spPr>
        <p:txBody>
          <a:bodyPr/>
          <a:lstStyle/>
          <a:p>
            <a:r>
              <a:rPr lang="es-CL" altLang="es-CL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ESTUDIOS ESTADISTICOS EN BIBLIOTECAS CON TUI-UV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4601" y="5730503"/>
            <a:ext cx="8208912" cy="566737"/>
          </a:xfrm>
        </p:spPr>
        <p:txBody>
          <a:bodyPr/>
          <a:lstStyle/>
          <a:p>
            <a:pPr>
              <a:defRPr/>
            </a:pP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TORNIQUETES EN BIBLIOTECA DE ARQUITECTURA Y HUMANIDADES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373" y="905932"/>
            <a:ext cx="8496944" cy="609600"/>
          </a:xfrm>
        </p:spPr>
        <p:txBody>
          <a:bodyPr/>
          <a:lstStyle/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CL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HORARIOS INGRESA EL MAYOR FLUJO DE ESTUDIANTES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5802"/>
              </p:ext>
            </p:extLst>
          </p:nvPr>
        </p:nvGraphicFramePr>
        <p:xfrm>
          <a:off x="179512" y="1685032"/>
          <a:ext cx="86409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 – 12:00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 – 15:00 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15:00 – 17:00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 de Arquitectura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 de Humanidades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35920244"/>
              </p:ext>
            </p:extLst>
          </p:nvPr>
        </p:nvGraphicFramePr>
        <p:xfrm>
          <a:off x="243924" y="2961372"/>
          <a:ext cx="8625769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487" y="912728"/>
            <a:ext cx="6934200" cy="609600"/>
          </a:xfrm>
        </p:spPr>
        <p:txBody>
          <a:bodyPr/>
          <a:lstStyle/>
          <a:p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CARRERAS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MAYOR INGRESO (ARQUITECTURA)</a:t>
            </a:r>
            <a:endParaRPr lang="es-CL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01523"/>
              </p:ext>
            </p:extLst>
          </p:nvPr>
        </p:nvGraphicFramePr>
        <p:xfrm>
          <a:off x="252535" y="1628800"/>
          <a:ext cx="8424933" cy="108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3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2952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Gestión de turismo y cultura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Arquitectura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Cine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Diseño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Música 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Odontología 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52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1072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513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513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3166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952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26801346"/>
              </p:ext>
            </p:extLst>
          </p:nvPr>
        </p:nvGraphicFramePr>
        <p:xfrm>
          <a:off x="250503" y="2852245"/>
          <a:ext cx="8426965" cy="249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48321" y="5345351"/>
            <a:ext cx="83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Otros: </a:t>
            </a:r>
            <a:r>
              <a:rPr lang="es-CL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</a:t>
            </a:r>
            <a:r>
              <a:rPr lang="es-CL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Hotelera y gastronómica / auditoria / matemáticas / psicología / odontología / sociología / </a:t>
            </a:r>
            <a:r>
              <a:rPr lang="es-CL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</a:t>
            </a:r>
            <a:r>
              <a:rPr lang="es-CL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en </a:t>
            </a:r>
            <a:r>
              <a:rPr lang="es-CL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filosofia</a:t>
            </a:r>
            <a:endParaRPr lang="es-CL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386" y="836712"/>
            <a:ext cx="6934200" cy="609600"/>
          </a:xfrm>
        </p:spPr>
        <p:txBody>
          <a:bodyPr/>
          <a:lstStyle/>
          <a:p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CARRERAS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MAYOR INGRESO (HUMANIDADES)</a:t>
            </a:r>
            <a:endParaRPr lang="es-CL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30826"/>
              </p:ext>
            </p:extLst>
          </p:nvPr>
        </p:nvGraphicFramePr>
        <p:xfrm>
          <a:off x="255633" y="1518320"/>
          <a:ext cx="8424933" cy="124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2952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Ped. Historia y cs.</a:t>
                      </a:r>
                      <a:r>
                        <a:rPr lang="es-ES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sociales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Sociología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Ped. en Filosofía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Magister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  <a:r>
                        <a:rPr lang="es-ES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Publica</a:t>
                      </a:r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52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692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2578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952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18744704"/>
              </p:ext>
            </p:extLst>
          </p:nvPr>
        </p:nvGraphicFramePr>
        <p:xfrm>
          <a:off x="213814" y="2983770"/>
          <a:ext cx="8426965" cy="250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6956" y="5451468"/>
            <a:ext cx="835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Otros: cine / arquitectura / Ingenierías / Trabajo social / diseño / enfermería / gestión en turismo y cultura / doctorados</a:t>
            </a:r>
            <a:endParaRPr lang="es-CL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COMO OBTENEMOS LOS DATOS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7" y="1394804"/>
            <a:ext cx="7848872" cy="4223156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645024"/>
            <a:ext cx="3218985" cy="19729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74" y="1369701"/>
            <a:ext cx="2747035" cy="16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34200" cy="609600"/>
          </a:xfrm>
        </p:spPr>
        <p:txBody>
          <a:bodyPr/>
          <a:lstStyle/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CONCLUSIONES DE LOS DATOS OBTENIDOS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659" y="1700808"/>
            <a:ext cx="8410575" cy="4114800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38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 los estudiantes en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arquitectura y el 13 % en humanidades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utilizan la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credencial TUI-UV</a:t>
            </a:r>
          </a:p>
          <a:p>
            <a:pPr lvl="1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pueden presentar carnet vencidos o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ajenos</a:t>
            </a:r>
          </a:p>
          <a:p>
            <a:pPr lvl="1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Externos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UV pueden presentar carnet hurtados.</a:t>
            </a:r>
          </a:p>
          <a:p>
            <a:pPr lvl="1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tiene seguridad que el carnet presentado sea perteneciente a la comunidad UV</a:t>
            </a:r>
          </a:p>
          <a:p>
            <a:pPr lvl="1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pueden auditar las entradas sin credencial TUI-UV</a:t>
            </a:r>
            <a:endParaRPr lang="es-C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934200" cy="609600"/>
          </a:xfrm>
        </p:spPr>
        <p:txBody>
          <a:bodyPr/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A BIBLIOTECOLOGOS</a:t>
            </a:r>
            <a:endParaRPr lang="es-CL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4114800"/>
          </a:xfrm>
        </p:spPr>
        <p:txBody>
          <a:bodyPr/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para situaciones con la credencial TUI-UV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Comunicación directa al anexo de la encargada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TUI (7777)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Canales de correo y web (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tui@uv.cl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reposicion.tui@uv.cl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tui.uv.cl)</a:t>
            </a:r>
            <a:endParaRPr lang="es-C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176464" cy="25188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30158"/>
            <a:ext cx="3851810" cy="25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de torniquetes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" y="1371600"/>
            <a:ext cx="8201919" cy="4114800"/>
          </a:xfrm>
        </p:spPr>
      </p:pic>
    </p:spTree>
    <p:extLst>
      <p:ext uri="{BB962C8B-B14F-4D97-AF65-F5344CB8AC3E}">
        <p14:creationId xmlns:p14="http://schemas.microsoft.com/office/powerpoint/2010/main" val="260531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de auditoria de torniquetes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519864" cy="4586404"/>
          </a:xfrm>
        </p:spPr>
      </p:pic>
    </p:spTree>
    <p:extLst>
      <p:ext uri="{BB962C8B-B14F-4D97-AF65-F5344CB8AC3E}">
        <p14:creationId xmlns:p14="http://schemas.microsoft.com/office/powerpoint/2010/main" val="241084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6570" y="5085184"/>
            <a:ext cx="8784975" cy="928688"/>
          </a:xfrm>
        </p:spPr>
        <p:txBody>
          <a:bodyPr/>
          <a:lstStyle/>
          <a:p>
            <a:r>
              <a:rPr lang="es-CL" altLang="es-CL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ESTUDIOS ESTADISTICOS EN BIBLIOTECAS CON TUI-UV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4601" y="5730503"/>
            <a:ext cx="8208912" cy="566737"/>
          </a:xfrm>
        </p:spPr>
        <p:txBody>
          <a:bodyPr/>
          <a:lstStyle/>
          <a:p>
            <a:pPr>
              <a:defRPr/>
            </a:pPr>
            <a:r>
              <a:rPr lang="es-C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TORNIQUETES EN BIBLIOTECA DE ARQUITECTURA Y HUMANIDADES</a:t>
            </a:r>
          </a:p>
        </p:txBody>
      </p:sp>
    </p:spTree>
    <p:extLst>
      <p:ext uri="{BB962C8B-B14F-4D97-AF65-F5344CB8AC3E}">
        <p14:creationId xmlns:p14="http://schemas.microsoft.com/office/powerpoint/2010/main" val="25121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QUE ES LA CREDENCIAL TUI-UV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Tarjeta Universitaria Inteligente (TUI-UV), es una credencial a método de identificación otorgada por la Universidad de Valparaíso en alianza con el Banco Santander, con la cual la comunidad universitaria puede acceder a diferentes instalaciones, usos y beneficios.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el año 2017 la TUI-UV, permite a la comunidad universitaria ingresar a bibliotecas con sistema de torniquetes, acceder a servicios bibliotecarios y certificados oficiales, recuperar clave de acceso al portal académico, entre otros. </a:t>
            </a:r>
            <a:endParaRPr lang="es-C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HACEMOS CON LA TUI-UV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Prestamos bibliotecarios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Descarga de certificados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Recuperación de claves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acceso y torniquetes</a:t>
            </a:r>
          </a:p>
          <a:p>
            <a:pPr>
              <a:lnSpc>
                <a:spcPct val="100000"/>
              </a:lnSpc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móvil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1" y="2960936"/>
            <a:ext cx="1914974" cy="14428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7" y="1361966"/>
            <a:ext cx="1598700" cy="27977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1" y="4550397"/>
            <a:ext cx="3781114" cy="10662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7950" r="31800" b="38450"/>
          <a:stretch/>
        </p:blipFill>
        <p:spPr>
          <a:xfrm>
            <a:off x="4934261" y="1241365"/>
            <a:ext cx="1773179" cy="15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PROYECTOS FUTURO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acceso mundo UV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Torniquetes en bibliotecas UV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Lockers Inteligentes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Tótems de impresión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Tótems de casinos</a:t>
            </a:r>
            <a:endParaRPr lang="es-C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9501" r="9400" b="33113"/>
          <a:stretch/>
        </p:blipFill>
        <p:spPr>
          <a:xfrm>
            <a:off x="4706943" y="1772817"/>
            <a:ext cx="1482714" cy="1383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42" y="1339743"/>
            <a:ext cx="2321553" cy="17411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2" y="3766707"/>
            <a:ext cx="2517960" cy="18082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1615711" cy="25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SISTEMA DE TORNIQUETES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Biblioteca Humanidades</a:t>
            </a:r>
          </a:p>
          <a:p>
            <a:r>
              <a:rPr lang="es-CL" altLang="es-C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Biblioteca Arquitectura</a:t>
            </a:r>
          </a:p>
          <a:p>
            <a:pPr marL="0" indent="0">
              <a:buNone/>
            </a:pPr>
            <a:endParaRPr lang="es-CL" altLang="es-CL" dirty="0">
              <a:ea typeface="ＭＳ Ｐゴシック" panose="020B0600070205080204" pitchFamily="34" charset="-128"/>
              <a:cs typeface="Lucida Sans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919339" cy="33386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839146" cy="289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OBJETIVOS DE IMPLEMENTACIÓN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371600"/>
            <a:ext cx="5143499" cy="4114800"/>
          </a:xfrm>
        </p:spPr>
        <p:txBody>
          <a:bodyPr/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Brindar seguridad a los estudiantes dentro de las instalaciones de bibliotecas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Prevenir robos al interior de bibliotecas</a:t>
            </a:r>
          </a:p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los usuarios de las instalaciones de bibliotecas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90456"/>
            <a:ext cx="2600466" cy="37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SABIAS…</a:t>
            </a: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¿Cuantos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ingresan a bibliotecas con sistema de </a:t>
            </a: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torniquetes?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¿Cuantos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utilizan la credencial TUI-UV para su </a:t>
            </a: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ingreso?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horario se produce el mayor flujo de </a:t>
            </a: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ingresos? 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¿Cuales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las carreras de mayor </a:t>
            </a:r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ingreso?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87593"/>
            <a:ext cx="9036496" cy="609600"/>
          </a:xfrm>
        </p:spPr>
        <p:txBody>
          <a:bodyPr/>
          <a:lstStyle/>
          <a:p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CUANTOS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INGRESAN A BIBLIOTECAS CON SISTEMA DE TORNIQUETES</a:t>
            </a:r>
            <a:endParaRPr lang="es-CL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78222"/>
              </p:ext>
            </p:extLst>
          </p:nvPr>
        </p:nvGraphicFramePr>
        <p:xfrm>
          <a:off x="251520" y="1602270"/>
          <a:ext cx="82809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Registros</a:t>
                      </a:r>
                      <a:r>
                        <a:rPr lang="es-E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diarios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Registros</a:t>
                      </a:r>
                      <a:r>
                        <a:rPr lang="es-E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mensuales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Registros</a:t>
                      </a:r>
                      <a:r>
                        <a:rPr lang="es-E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meses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</a:t>
                      </a: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Arquitectura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859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3166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 de Humanidades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1055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2578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83511701"/>
              </p:ext>
            </p:extLst>
          </p:nvPr>
        </p:nvGraphicFramePr>
        <p:xfrm>
          <a:off x="251520" y="2924944"/>
          <a:ext cx="813690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1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431" y="908720"/>
            <a:ext cx="8460432" cy="609600"/>
          </a:xfrm>
        </p:spPr>
        <p:txBody>
          <a:bodyPr/>
          <a:lstStyle/>
          <a:p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CUANTOS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INGRESAN CON SU CREDENCIAL TUI-UV</a:t>
            </a:r>
            <a:endParaRPr lang="es-CL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545293"/>
              </p:ext>
            </p:extLst>
          </p:nvPr>
        </p:nvGraphicFramePr>
        <p:xfrm>
          <a:off x="539552" y="2178105"/>
          <a:ext cx="4032448" cy="251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8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43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</a:t>
                      </a:r>
                      <a:r>
                        <a:rPr lang="es-ES" sz="1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Arquitectura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Biblioteca de Humanidades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s-CL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48284031"/>
              </p:ext>
            </p:extLst>
          </p:nvPr>
        </p:nvGraphicFramePr>
        <p:xfrm>
          <a:off x="4283968" y="1639946"/>
          <a:ext cx="4631432" cy="358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3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_plantilla_power_point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Swis721 Cn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uv_plantilla_power_point</Template>
  <TotalTime>18331</TotalTime>
  <Words>571</Words>
  <Application>Microsoft Office PowerPoint</Application>
  <PresentationFormat>Presentación en pantalla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Lucida Sans</vt:lpstr>
      <vt:lpstr>Swis721 Cn BT</vt:lpstr>
      <vt:lpstr>Times</vt:lpstr>
      <vt:lpstr>Verdana</vt:lpstr>
      <vt:lpstr>uv_plantilla_power_point</vt:lpstr>
      <vt:lpstr>ESTUDIOS ESTADISTICOS EN BIBLIOTECAS CON TUI-UV</vt:lpstr>
      <vt:lpstr>QUE ES LA CREDENCIAL TUI-UV</vt:lpstr>
      <vt:lpstr>QUE HACEMOS CON LA TUI-UV</vt:lpstr>
      <vt:lpstr>PROYECTOS FUTURO</vt:lpstr>
      <vt:lpstr>SISTEMA DE TORNIQUETES</vt:lpstr>
      <vt:lpstr>OBJETIVOS DE IMPLEMENTACIÓN</vt:lpstr>
      <vt:lpstr>SABIAS…</vt:lpstr>
      <vt:lpstr>1.  CUANTOS ESTUDIANTES INGRESAN A BIBLIOTECAS CON SISTEMA DE TORNIQUETES</vt:lpstr>
      <vt:lpstr>2.  CUANTOS ESTUDIANTES INGRESAN CON SU CREDENCIAL TUI-UV</vt:lpstr>
      <vt:lpstr>3.  EN QUE HORARIOS INGRESA EL MAYOR FLUJO DE ESTUDIANTES</vt:lpstr>
      <vt:lpstr>4.  CARRERAS DE MAYOR INGRESO (ARQUITECTURA)</vt:lpstr>
      <vt:lpstr>4.  CARRERAS DE MAYOR INGRESO (HUMANIDADES)</vt:lpstr>
      <vt:lpstr>COMO OBTENEMOS LOS DATOS</vt:lpstr>
      <vt:lpstr>CONCLUSIONES DE LOS DATOS OBTENIDOS</vt:lpstr>
      <vt:lpstr>APOYO A BIBLIOTECOLOGOS</vt:lpstr>
      <vt:lpstr>Sistema de torniquetes</vt:lpstr>
      <vt:lpstr>Sistema de auditoria de torniquetes</vt:lpstr>
      <vt:lpstr>ESTUDIOS ESTADISTICOS EN BIBLIOTECAS CON TUI-UV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ESTADISTICOS EN BIBLIOTECAS CON TUI-UV</dc:title>
  <dc:creator>Solange Huerta</dc:creator>
  <cp:lastModifiedBy>Solange Huerta</cp:lastModifiedBy>
  <cp:revision>60</cp:revision>
  <cp:lastPrinted>2009-09-29T15:07:30Z</cp:lastPrinted>
  <dcterms:created xsi:type="dcterms:W3CDTF">2018-08-24T15:07:23Z</dcterms:created>
  <dcterms:modified xsi:type="dcterms:W3CDTF">2018-10-19T11:50:13Z</dcterms:modified>
</cp:coreProperties>
</file>